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embeddedFontLst>
    <p:embeddedFont>
      <p:font typeface="Roboto" panose="02000000000000000000" pitchFamily="2"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802" y="6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youtube.com/watch?v=YzQwAjiYleE"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instagram.com/malakmattarart/"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SE"/>
              <a:t>Läs den skriftliga introduktionen till den här lektionen innan du använder bildspelet. Tack!</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9a185cb71d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9a185cb71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9a185cb71d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29a185cb71d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9a185cb71d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9a185cb71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SE"/>
              <a:t>Börja med en världskarta så att eleverna får se var Gaza ligger.</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9a185cb71d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29a185cb71d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29a185cb71d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29a185cb71d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SE"/>
              <a:t>Palestina (Israel) ligger vid Medelhavets östra strand, där Eurasien, Nordafrika och Arabiska halvön möts.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29a185cb71d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29a185cb71d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SE"/>
              <a:t>Gaza är den här smala remsan vid Medelhavet. Som ni ser är det är omgivet av Israel och Egypten. Gaza är alltså avskuret från Västbanken, där många andra palestinier bor.</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9a185cb71d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9a185cb71d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9a185cb71d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9a185cb71d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SE"/>
              <a:t>Om det finns arabisktalande barn i klassen kan du använda den här </a:t>
            </a:r>
            <a:r>
              <a:rPr lang="sv-SE" u="sng">
                <a:solidFill>
                  <a:schemeClr val="hlink"/>
                </a:solidFill>
                <a:hlinkClick r:id="rId3"/>
              </a:rPr>
              <a:t>YouTube</a:t>
            </a:r>
            <a:r>
              <a:rPr lang="sv-SE"/>
              <a:t>-videon, där boken läses upp både på engelska och arabiska. YouTube-videon är från lanseringen av boken i England. Själva berättelsen börjar efter cirka 9 minuter.</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9a185cb71d_0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9a185cb71d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29a185cb71d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29a185cb71d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29a185cb71d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29a185cb71d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9a185cb71d_0_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29a185cb71d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29a185cb71d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29a185cb71d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29a185cb71d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29a185cb71d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9a185cb71d_0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29a185cb71d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9a185cb71d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29a185cb71d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29a185cb71d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29a185cb71d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9a185cb71d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9a185cb71d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Font typeface="Calibri"/>
              <a:buAutoNum type="arabicPeriod"/>
            </a:pPr>
            <a:r>
              <a:rPr lang="sv-SE" sz="1200">
                <a:solidFill>
                  <a:schemeClr val="dk1"/>
                </a:solidFill>
                <a:latin typeface="Calibri"/>
                <a:ea typeface="Calibri"/>
                <a:cs typeface="Calibri"/>
                <a:sym typeface="Calibri"/>
              </a:rPr>
              <a:t>På Malaks </a:t>
            </a:r>
            <a:r>
              <a:rPr lang="sv-SE" sz="1200" u="sng">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instagramkonto</a:t>
            </a:r>
            <a:r>
              <a:rPr lang="sv-SE" sz="1200">
                <a:solidFill>
                  <a:schemeClr val="dk1"/>
                </a:solidFill>
                <a:latin typeface="Calibri"/>
                <a:ea typeface="Calibri"/>
                <a:cs typeface="Calibri"/>
                <a:sym typeface="Calibri"/>
              </a:rPr>
              <a:t> finns fler bilder av henne själv och några av hennes målningar.</a:t>
            </a: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29a185cb71d_0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29a185cb71d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bW9scWvudQY" TargetMode="External"/><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5.jpg"/><Relationship Id="rId4" Type="http://schemas.openxmlformats.org/officeDocument/2006/relationships/hyperlink" Target="http://www.youtube.com/watch?v=bW9scWvudQY"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watch?v=bW9scWvudQY" TargetMode="External"/><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5.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hyperlink" Target="https://www.newarab.com/features/gazan-artist-malak-mattar-launches-solo-exhibition-london" TargetMode="External"/><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hyperlink" Target="https://www.youtube.com/watch?v=mISREBEXkng"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490250" y="450150"/>
            <a:ext cx="8186100" cy="4090800"/>
          </a:xfrm>
          <a:prstGeom prst="rect">
            <a:avLst/>
          </a:prstGeom>
        </p:spPr>
        <p:txBody>
          <a:bodyPr spcFirstLastPara="1" wrap="square" lIns="91425" tIns="91425" rIns="149700" bIns="91425" anchor="ctr" anchorCtr="0">
            <a:normAutofit/>
          </a:bodyPr>
          <a:lstStyle/>
          <a:p>
            <a:pPr marL="0" lvl="0" indent="0" algn="l" rtl="0">
              <a:spcBef>
                <a:spcPts val="0"/>
              </a:spcBef>
              <a:spcAft>
                <a:spcPts val="0"/>
              </a:spcAft>
              <a:buNone/>
            </a:pPr>
            <a:r>
              <a:rPr lang="sv-SE" sz="2900" dirty="0" err="1"/>
              <a:t>Sittis</a:t>
            </a:r>
            <a:r>
              <a:rPr lang="sv-SE" sz="2900" dirty="0"/>
              <a:t> fågel:</a:t>
            </a:r>
            <a:br>
              <a:rPr lang="sv-SE" sz="2900" dirty="0"/>
            </a:br>
            <a:r>
              <a:rPr lang="sv-SE" sz="2900" dirty="0"/>
              <a:t>En berättelse från Gaza</a:t>
            </a:r>
          </a:p>
          <a:p>
            <a:pPr marL="0" lvl="0" indent="0" algn="l" rtl="0">
              <a:spcBef>
                <a:spcPts val="0"/>
              </a:spcBef>
              <a:spcAft>
                <a:spcPts val="0"/>
              </a:spcAft>
              <a:buNone/>
            </a:pPr>
            <a:r>
              <a:rPr lang="sv-SE" sz="2900" dirty="0"/>
              <a:t>Av </a:t>
            </a:r>
            <a:r>
              <a:rPr lang="sv-SE" sz="2900" dirty="0" err="1"/>
              <a:t>Malak</a:t>
            </a:r>
            <a:r>
              <a:rPr lang="sv-SE" sz="2900" dirty="0"/>
              <a:t> Mattar</a:t>
            </a:r>
          </a:p>
        </p:txBody>
      </p:sp>
      <p:pic>
        <p:nvPicPr>
          <p:cNvPr id="55" name="Google Shape;55;p13"/>
          <p:cNvPicPr preferRelativeResize="0"/>
          <p:nvPr/>
        </p:nvPicPr>
        <p:blipFill>
          <a:blip r:embed="rId3">
            <a:alphaModFix/>
          </a:blip>
          <a:stretch>
            <a:fillRect/>
          </a:stretch>
        </p:blipFill>
        <p:spPr>
          <a:xfrm>
            <a:off x="4892200" y="232738"/>
            <a:ext cx="3504699" cy="45256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sv-SE" b="1"/>
              <a:t>Gemensamma överenskommelser</a:t>
            </a:r>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sv-SE" sz="2000"/>
              <a:t>Idag ska vi läsa en bok som kanske kan väcka olika tankar och känslor. </a:t>
            </a:r>
          </a:p>
          <a:p>
            <a:pPr marL="0" lvl="0" indent="0" algn="l" rtl="0">
              <a:spcBef>
                <a:spcPts val="1200"/>
              </a:spcBef>
              <a:spcAft>
                <a:spcPts val="0"/>
              </a:spcAft>
              <a:buNone/>
            </a:pPr>
            <a:r>
              <a:rPr lang="sv-SE" sz="2000"/>
              <a:t>Därför är det extra viktigt att komma ihåg våra gemensamma överenskommelser.</a:t>
            </a:r>
          </a:p>
          <a:p>
            <a:pPr marL="0" lvl="0" indent="0" algn="l" rtl="0">
              <a:spcBef>
                <a:spcPts val="1200"/>
              </a:spcBef>
              <a:spcAft>
                <a:spcPts val="0"/>
              </a:spcAft>
              <a:buNone/>
            </a:pPr>
            <a:r>
              <a:rPr lang="sv-SE" sz="2000"/>
              <a:t>Jag litar på att ni lyssnar på boken och på varandra med öppna hjärtan och öppna sinnen.</a:t>
            </a:r>
          </a:p>
          <a:p>
            <a:pPr marL="0" lvl="0" indent="0" algn="l" rtl="0">
              <a:spcBef>
                <a:spcPts val="1200"/>
              </a:spcBef>
              <a:spcAft>
                <a:spcPts val="1200"/>
              </a:spcAft>
              <a:buNone/>
            </a:pPr>
            <a:r>
              <a:rPr lang="sv-SE" sz="2000"/>
              <a:t>Jag finns här för att hjälpa till.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p:nvPr/>
        </p:nvSpPr>
        <p:spPr>
          <a:xfrm>
            <a:off x="386125" y="125350"/>
            <a:ext cx="8637600" cy="489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sv-SE" sz="2100">
                <a:solidFill>
                  <a:schemeClr val="dk2"/>
                </a:solidFill>
              </a:rPr>
              <a:t>Har ni hört talas om att det är krig i Gaza?</a:t>
            </a:r>
          </a:p>
          <a:p>
            <a:pPr marL="0" lvl="0" indent="0" algn="l" rtl="0">
              <a:spcBef>
                <a:spcPts val="0"/>
              </a:spcBef>
              <a:spcAft>
                <a:spcPts val="0"/>
              </a:spcAft>
              <a:buNone/>
            </a:pPr>
            <a:endParaRPr sz="2100">
              <a:solidFill>
                <a:schemeClr val="dk2"/>
              </a:solidFill>
            </a:endParaRPr>
          </a:p>
          <a:p>
            <a:pPr marL="0" lvl="0" indent="0" algn="l" rtl="0">
              <a:spcBef>
                <a:spcPts val="0"/>
              </a:spcBef>
              <a:spcAft>
                <a:spcPts val="0"/>
              </a:spcAft>
              <a:buNone/>
            </a:pPr>
            <a:endParaRPr sz="2100">
              <a:solidFill>
                <a:schemeClr val="dk2"/>
              </a:solidFill>
            </a:endParaRPr>
          </a:p>
          <a:p>
            <a:pPr marL="0" lvl="0" indent="0" algn="l" rtl="0">
              <a:spcBef>
                <a:spcPts val="0"/>
              </a:spcBef>
              <a:spcAft>
                <a:spcPts val="0"/>
              </a:spcAft>
              <a:buNone/>
            </a:pPr>
            <a:endParaRPr sz="2100">
              <a:solidFill>
                <a:schemeClr val="dk2"/>
              </a:solidFill>
            </a:endParaRPr>
          </a:p>
          <a:p>
            <a:pPr marL="0" lvl="0" indent="0" algn="l" rtl="0">
              <a:spcBef>
                <a:spcPts val="0"/>
              </a:spcBef>
              <a:spcAft>
                <a:spcPts val="0"/>
              </a:spcAft>
              <a:buNone/>
            </a:pPr>
            <a:r>
              <a:rPr lang="sv-SE" sz="2100">
                <a:solidFill>
                  <a:schemeClr val="dk2"/>
                </a:solidFill>
              </a:rPr>
              <a:t>Vad har ni för frågor om det?</a:t>
            </a:r>
          </a:p>
          <a:p>
            <a:pPr marL="0" lvl="0" indent="0" algn="l" rtl="0">
              <a:spcBef>
                <a:spcPts val="0"/>
              </a:spcBef>
              <a:spcAft>
                <a:spcPts val="0"/>
              </a:spcAft>
              <a:buNone/>
            </a:pPr>
            <a:endParaRPr sz="2100">
              <a:solidFill>
                <a:schemeClr val="dk2"/>
              </a:solidFill>
            </a:endParaRPr>
          </a:p>
          <a:p>
            <a:pPr marL="0" lvl="0" indent="0" algn="l" rtl="0">
              <a:spcBef>
                <a:spcPts val="0"/>
              </a:spcBef>
              <a:spcAft>
                <a:spcPts val="0"/>
              </a:spcAft>
              <a:buNone/>
            </a:pPr>
            <a:endParaRPr sz="2100">
              <a:solidFill>
                <a:schemeClr val="dk2"/>
              </a:solidFill>
            </a:endParaRPr>
          </a:p>
          <a:p>
            <a:pPr marL="0" lvl="0" indent="0" algn="l" rtl="0">
              <a:spcBef>
                <a:spcPts val="0"/>
              </a:spcBef>
              <a:spcAft>
                <a:spcPts val="0"/>
              </a:spcAft>
              <a:buNone/>
            </a:pPr>
            <a:endParaRPr sz="2100">
              <a:solidFill>
                <a:schemeClr val="dk2"/>
              </a:solidFill>
            </a:endParaRPr>
          </a:p>
          <a:p>
            <a:pPr marL="0" lvl="0" indent="0" algn="l" rtl="0">
              <a:spcBef>
                <a:spcPts val="0"/>
              </a:spcBef>
              <a:spcAft>
                <a:spcPts val="0"/>
              </a:spcAft>
              <a:buNone/>
            </a:pPr>
            <a:r>
              <a:rPr lang="sv-SE" sz="2100">
                <a:solidFill>
                  <a:schemeClr val="dk2"/>
                </a:solidFill>
              </a:rPr>
              <a:t>Idag ska vi lära oss mer om vad som händer där.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6"/>
          <p:cNvSpPr txBox="1">
            <a:spLocks noGrp="1"/>
          </p:cNvSpPr>
          <p:nvPr>
            <p:ph type="title" idx="4294967295"/>
          </p:nvPr>
        </p:nvSpPr>
        <p:spPr>
          <a:xfrm>
            <a:off x="311700" y="445025"/>
            <a:ext cx="8445000" cy="45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sv-SE" sz="2000"/>
              <a:t>Boken som vi ska läsa heter </a:t>
            </a:r>
            <a:r>
              <a:rPr lang="sv-SE" sz="2000" i="1"/>
              <a:t>Sittis fågel: En berättelse från Gaza</a:t>
            </a:r>
            <a:r>
              <a:rPr lang="sv-SE" sz="2000"/>
              <a:t>. Den handlar om Malak, som bor i Gaza. Det är en del av Palestina. Malak har själv skrivit berättelsen. Den handlar om när hon var några år äldre än vad ni är nu. </a:t>
            </a:r>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r>
              <a:rPr lang="sv-SE" sz="2000"/>
              <a:t>Nu ska vi titta på några kartor så att vi kan se var Gaza ligger.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pic>
        <p:nvPicPr>
          <p:cNvPr id="76" name="Google Shape;76;p17"/>
          <p:cNvPicPr preferRelativeResize="0"/>
          <p:nvPr/>
        </p:nvPicPr>
        <p:blipFill>
          <a:blip r:embed="rId3">
            <a:alphaModFix/>
          </a:blip>
          <a:stretch>
            <a:fillRect/>
          </a:stretch>
        </p:blipFill>
        <p:spPr>
          <a:xfrm>
            <a:off x="152400" y="152400"/>
            <a:ext cx="8700319" cy="483870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pic>
        <p:nvPicPr>
          <p:cNvPr id="81" name="Google Shape;81;p18"/>
          <p:cNvPicPr preferRelativeResize="0"/>
          <p:nvPr/>
        </p:nvPicPr>
        <p:blipFill>
          <a:blip r:embed="rId3">
            <a:alphaModFix/>
          </a:blip>
          <a:stretch>
            <a:fillRect/>
          </a:stretch>
        </p:blipFill>
        <p:spPr>
          <a:xfrm>
            <a:off x="152400" y="152400"/>
            <a:ext cx="8359093" cy="4838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pic>
        <p:nvPicPr>
          <p:cNvPr id="86" name="Google Shape;86;p19"/>
          <p:cNvPicPr preferRelativeResize="0"/>
          <p:nvPr/>
        </p:nvPicPr>
        <p:blipFill>
          <a:blip r:embed="rId3">
            <a:alphaModFix/>
          </a:blip>
          <a:stretch>
            <a:fillRect/>
          </a:stretch>
        </p:blipFill>
        <p:spPr>
          <a:xfrm>
            <a:off x="152400" y="152400"/>
            <a:ext cx="3383706" cy="4838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0"/>
          <p:cNvSpPr txBox="1"/>
          <p:nvPr/>
        </p:nvSpPr>
        <p:spPr>
          <a:xfrm>
            <a:off x="537075" y="370925"/>
            <a:ext cx="8460600" cy="452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sv-SE" sz="1900" dirty="0">
                <a:solidFill>
                  <a:schemeClr val="dk2"/>
                </a:solidFill>
              </a:rPr>
              <a:t>När ni känner er ledsna eller rädda, finns det något som får er att må bättre då?</a:t>
            </a:r>
          </a:p>
          <a:p>
            <a:pPr marL="0" lvl="0" indent="0" algn="l" rtl="0">
              <a:spcBef>
                <a:spcPts val="0"/>
              </a:spcBef>
              <a:spcAft>
                <a:spcPts val="0"/>
              </a:spcAft>
              <a:buNone/>
            </a:pPr>
            <a:r>
              <a:rPr lang="sv-SE" sz="1900" dirty="0">
                <a:solidFill>
                  <a:schemeClr val="dk2"/>
                </a:solidFill>
              </a:rPr>
              <a:t>När jag känner mig ledsen kan det ibland kännas bättre om jag ...</a:t>
            </a:r>
          </a:p>
          <a:p>
            <a:pPr marL="0" lvl="0" indent="0" algn="l" rtl="0">
              <a:spcBef>
                <a:spcPts val="0"/>
              </a:spcBef>
              <a:spcAft>
                <a:spcPts val="0"/>
              </a:spcAft>
              <a:buNone/>
            </a:pPr>
            <a:endParaRPr sz="1900" dirty="0">
              <a:solidFill>
                <a:schemeClr val="dk2"/>
              </a:solidFill>
            </a:endParaRPr>
          </a:p>
          <a:p>
            <a:pPr marL="0" lvl="0" indent="0" algn="l" rtl="0">
              <a:spcBef>
                <a:spcPts val="0"/>
              </a:spcBef>
              <a:spcAft>
                <a:spcPts val="0"/>
              </a:spcAft>
              <a:buNone/>
            </a:pPr>
            <a:r>
              <a:rPr lang="sv-SE" sz="1900" dirty="0">
                <a:solidFill>
                  <a:schemeClr val="dk2"/>
                </a:solidFill>
              </a:rPr>
              <a:t>Berätta om era förslag för kompisen bredvid.</a:t>
            </a:r>
          </a:p>
          <a:p>
            <a:pPr marL="0" lvl="0" indent="0" algn="l" rtl="0">
              <a:spcBef>
                <a:spcPts val="0"/>
              </a:spcBef>
              <a:spcAft>
                <a:spcPts val="0"/>
              </a:spcAft>
              <a:buNone/>
            </a:pPr>
            <a:endParaRPr sz="1900" dirty="0">
              <a:solidFill>
                <a:schemeClr val="dk2"/>
              </a:solidFill>
            </a:endParaRPr>
          </a:p>
          <a:p>
            <a:pPr marL="0" lvl="0" indent="0" algn="l" rtl="0">
              <a:spcBef>
                <a:spcPts val="0"/>
              </a:spcBef>
              <a:spcAft>
                <a:spcPts val="0"/>
              </a:spcAft>
              <a:buNone/>
            </a:pPr>
            <a:r>
              <a:rPr lang="sv-SE" sz="1900" dirty="0">
                <a:solidFill>
                  <a:schemeClr val="dk2"/>
                </a:solidFill>
              </a:rPr>
              <a:t>Låt oss prata om några av förslagen. Vem vill börja?</a:t>
            </a:r>
          </a:p>
          <a:p>
            <a:pPr marL="0" lvl="0" indent="0" algn="l" rtl="0">
              <a:spcBef>
                <a:spcPts val="0"/>
              </a:spcBef>
              <a:spcAft>
                <a:spcPts val="0"/>
              </a:spcAft>
              <a:buNone/>
            </a:pPr>
            <a:endParaRPr sz="1900" dirty="0">
              <a:solidFill>
                <a:schemeClr val="dk2"/>
              </a:solidFill>
            </a:endParaRPr>
          </a:p>
          <a:p>
            <a:pPr marL="0" lvl="0" indent="0" algn="l" rtl="0">
              <a:spcBef>
                <a:spcPts val="0"/>
              </a:spcBef>
              <a:spcAft>
                <a:spcPts val="0"/>
              </a:spcAft>
              <a:buNone/>
            </a:pPr>
            <a:endParaRPr sz="1900" dirty="0">
              <a:solidFill>
                <a:schemeClr val="dk2"/>
              </a:solidFill>
            </a:endParaRPr>
          </a:p>
          <a:p>
            <a:pPr marL="0" lvl="0" indent="0" algn="l" rtl="0">
              <a:spcBef>
                <a:spcPts val="0"/>
              </a:spcBef>
              <a:spcAft>
                <a:spcPts val="0"/>
              </a:spcAft>
              <a:buNone/>
            </a:pPr>
            <a:r>
              <a:rPr lang="sv-SE" sz="1900" dirty="0">
                <a:solidFill>
                  <a:schemeClr val="dk2"/>
                </a:solidFill>
              </a:rPr>
              <a:t>I den här boken, </a:t>
            </a:r>
            <a:r>
              <a:rPr lang="sv-SE" sz="1900" i="1" dirty="0" err="1">
                <a:solidFill>
                  <a:schemeClr val="dk2"/>
                </a:solidFill>
              </a:rPr>
              <a:t>Sittis</a:t>
            </a:r>
            <a:r>
              <a:rPr lang="sv-SE" sz="1900" i="1" dirty="0">
                <a:solidFill>
                  <a:schemeClr val="dk2"/>
                </a:solidFill>
              </a:rPr>
              <a:t> fågel</a:t>
            </a:r>
            <a:r>
              <a:rPr lang="sv-SE" sz="1900" dirty="0">
                <a:solidFill>
                  <a:schemeClr val="dk2"/>
                </a:solidFill>
              </a:rPr>
              <a:t>, blir </a:t>
            </a:r>
            <a:r>
              <a:rPr lang="sv-SE" sz="1900" dirty="0" err="1">
                <a:solidFill>
                  <a:schemeClr val="dk2"/>
                </a:solidFill>
              </a:rPr>
              <a:t>Malak</a:t>
            </a:r>
            <a:r>
              <a:rPr lang="sv-SE" sz="1900" dirty="0">
                <a:solidFill>
                  <a:schemeClr val="dk2"/>
                </a:solidFill>
              </a:rPr>
              <a:t> ledsen och rädd, men hon hittar något att göra som får henne att må bättre. Nu ska vi se vad som händer …</a:t>
            </a:r>
          </a:p>
          <a:p>
            <a:pPr marL="0" lvl="0" indent="0" algn="l" rtl="0">
              <a:spcBef>
                <a:spcPts val="0"/>
              </a:spcBef>
              <a:spcAft>
                <a:spcPts val="0"/>
              </a:spcAft>
              <a:buNone/>
            </a:pPr>
            <a:endParaRPr sz="1900" dirty="0">
              <a:solidFill>
                <a:schemeClr val="dk2"/>
              </a:solidFill>
            </a:endParaRPr>
          </a:p>
          <a:p>
            <a:pPr marL="0" lvl="0" indent="0" algn="l" rtl="0">
              <a:spcBef>
                <a:spcPts val="0"/>
              </a:spcBef>
              <a:spcAft>
                <a:spcPts val="0"/>
              </a:spcAft>
              <a:buNone/>
            </a:pPr>
            <a:endParaRPr sz="1900" dirty="0">
              <a:solidFill>
                <a:schemeClr val="dk2"/>
              </a:solidFill>
            </a:endParaRPr>
          </a:p>
          <a:p>
            <a:pPr marL="0" lvl="0" indent="0" algn="l" rtl="0">
              <a:spcBef>
                <a:spcPts val="0"/>
              </a:spcBef>
              <a:spcAft>
                <a:spcPts val="0"/>
              </a:spcAft>
              <a:buNone/>
            </a:pPr>
            <a:r>
              <a:rPr lang="sv-SE" sz="1900" dirty="0">
                <a:solidFill>
                  <a:schemeClr val="dk2"/>
                </a:solidFill>
              </a:rPr>
              <a:t>Vi ska läsa boken två gånger, så ni har gott om tid att ställa frågor och dela med er av era tankar och känslor.</a:t>
            </a:r>
          </a:p>
          <a:p>
            <a:pPr marL="0" lvl="0" indent="0" algn="l" rtl="0">
              <a:spcBef>
                <a:spcPts val="0"/>
              </a:spcBef>
              <a:spcAft>
                <a:spcPts val="0"/>
              </a:spcAft>
              <a:buNone/>
            </a:pPr>
            <a:endParaRPr sz="1800" dirty="0">
              <a:solidFill>
                <a:schemeClr val="dk2"/>
              </a:solidFill>
            </a:endParaRPr>
          </a:p>
          <a:p>
            <a:pPr marL="0" lvl="0" indent="0" algn="l" rtl="0">
              <a:spcBef>
                <a:spcPts val="0"/>
              </a:spcBef>
              <a:spcAft>
                <a:spcPts val="0"/>
              </a:spcAft>
              <a:buNone/>
            </a:pPr>
            <a:endParaRPr sz="1800" dirty="0">
              <a:solidFill>
                <a:schemeClr val="dk2"/>
              </a:solidFill>
            </a:endParaRPr>
          </a:p>
          <a:p>
            <a:pPr marL="0" lvl="0" indent="0" algn="l" rtl="0">
              <a:spcBef>
                <a:spcPts val="0"/>
              </a:spcBef>
              <a:spcAft>
                <a:spcPts val="0"/>
              </a:spcAft>
              <a:buNone/>
            </a:pPr>
            <a:endParaRPr sz="1800" dirty="0">
              <a:solidFill>
                <a:schemeClr val="dk2"/>
              </a:solidFill>
            </a:endParaRPr>
          </a:p>
          <a:p>
            <a:pPr marL="0" lvl="0" indent="0" algn="l" rtl="0">
              <a:spcBef>
                <a:spcPts val="0"/>
              </a:spcBef>
              <a:spcAft>
                <a:spcPts val="0"/>
              </a:spcAft>
              <a:buNone/>
            </a:pPr>
            <a:endParaRPr sz="1800" dirty="0">
              <a:solidFill>
                <a:schemeClr val="dk2"/>
              </a:solidFill>
            </a:endParaRPr>
          </a:p>
          <a:p>
            <a:pPr marL="0" lvl="0" indent="0" algn="l" rtl="0">
              <a:spcBef>
                <a:spcPts val="0"/>
              </a:spcBef>
              <a:spcAft>
                <a:spcPts val="0"/>
              </a:spcAft>
              <a:buNone/>
            </a:pPr>
            <a:endParaRPr sz="1800" dirty="0">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1"/>
          <p:cNvSpPr txBox="1"/>
          <p:nvPr/>
        </p:nvSpPr>
        <p:spPr>
          <a:xfrm>
            <a:off x="82000" y="107550"/>
            <a:ext cx="8389500" cy="44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sv-SE" u="sng">
                <a:solidFill>
                  <a:schemeClr val="hlink"/>
                </a:solidFill>
                <a:hlinkClick r:id="rId3"/>
              </a:rPr>
              <a:t>https://www.youtube.com/watch?v=bW9scWvudQY</a:t>
            </a: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p:txBody>
      </p:sp>
      <p:pic>
        <p:nvPicPr>
          <p:cNvPr id="97" name="Google Shape;97;p21" title="Sitti's Bird reading   SD 480p">
            <a:hlinkClick r:id="rId4"/>
          </p:cNvPr>
          <p:cNvPicPr preferRelativeResize="0"/>
          <p:nvPr/>
        </p:nvPicPr>
        <p:blipFill>
          <a:blip r:embed="rId5">
            <a:alphaModFix/>
          </a:blip>
          <a:stretch>
            <a:fillRect/>
          </a:stretch>
        </p:blipFill>
        <p:spPr>
          <a:xfrm>
            <a:off x="162475" y="479550"/>
            <a:ext cx="7852867" cy="443857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10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2"/>
          <p:cNvSpPr txBox="1"/>
          <p:nvPr/>
        </p:nvSpPr>
        <p:spPr>
          <a:xfrm>
            <a:off x="738025" y="551775"/>
            <a:ext cx="8406000" cy="446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sv-SE" sz="1800">
                <a:solidFill>
                  <a:schemeClr val="dk2"/>
                </a:solidFill>
              </a:rPr>
              <a:t>Först ska vi se så att alla har förstått boken.</a:t>
            </a: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sv-SE" sz="1800">
                <a:solidFill>
                  <a:schemeClr val="dk2"/>
                </a:solidFill>
              </a:rPr>
              <a:t>Varför blev Malak rädd?</a:t>
            </a: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sv-SE" sz="1800">
                <a:solidFill>
                  <a:schemeClr val="dk2"/>
                </a:solidFill>
              </a:rPr>
              <a:t>Varför kunde hon inte gå till skolan?</a:t>
            </a: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sv-SE" sz="1800">
                <a:solidFill>
                  <a:schemeClr val="dk2"/>
                </a:solidFill>
              </a:rPr>
              <a:t>Vad gjorde Malak som fick henne att må bättre?</a:t>
            </a: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sv-SE" sz="1800">
                <a:solidFill>
                  <a:schemeClr val="dk2"/>
                </a:solidFill>
              </a:rPr>
              <a:t>Vad hände med sittis hem?</a:t>
            </a: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sv-SE" sz="1800">
                <a:solidFill>
                  <a:schemeClr val="dk2"/>
                </a:solidFill>
              </a:rPr>
              <a:t>Vad sa fröken Amal om Malaks målningar?</a:t>
            </a: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sv-SE" sz="1800">
                <a:solidFill>
                  <a:schemeClr val="dk2"/>
                </a:solidFill>
              </a:rPr>
              <a:t>Varför kunde inte Malak vara med på den internationella utställningen med sina målningar?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3"/>
          <p:cNvSpPr txBox="1"/>
          <p:nvPr/>
        </p:nvSpPr>
        <p:spPr>
          <a:xfrm>
            <a:off x="0" y="0"/>
            <a:ext cx="90660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sv-SE" sz="2000">
                <a:solidFill>
                  <a:schemeClr val="dk2"/>
                </a:solidFill>
              </a:rPr>
              <a:t>Nu ska vi läsa boken igen. Den här gången kommer vi att stanna upp och prata om vad som händer och svara på eventuella frågor.</a:t>
            </a:r>
          </a:p>
        </p:txBody>
      </p:sp>
      <p:pic>
        <p:nvPicPr>
          <p:cNvPr id="108" name="Google Shape;108;p23" title="Sitti's Bird reading   SD 480p">
            <a:hlinkClick r:id="rId3"/>
          </p:cNvPr>
          <p:cNvPicPr preferRelativeResize="0"/>
          <p:nvPr/>
        </p:nvPicPr>
        <p:blipFill>
          <a:blip r:embed="rId4">
            <a:alphaModFix/>
          </a:blip>
          <a:stretch>
            <a:fillRect/>
          </a:stretch>
        </p:blipFill>
        <p:spPr>
          <a:xfrm>
            <a:off x="152400" y="800400"/>
            <a:ext cx="7209734" cy="40554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fade">
                                      <p:cBhvr>
                                        <p:cTn id="7"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4"/>
          <p:cNvSpPr txBox="1"/>
          <p:nvPr/>
        </p:nvSpPr>
        <p:spPr>
          <a:xfrm>
            <a:off x="627500" y="431200"/>
            <a:ext cx="8370300" cy="459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sv-SE" sz="2000" b="1" dirty="0">
                <a:solidFill>
                  <a:schemeClr val="dk2"/>
                </a:solidFill>
              </a:rPr>
              <a:t>Varför frågar </a:t>
            </a:r>
            <a:r>
              <a:rPr lang="sv-SE" sz="2000" b="1" dirty="0" err="1">
                <a:solidFill>
                  <a:schemeClr val="dk2"/>
                </a:solidFill>
              </a:rPr>
              <a:t>Malak</a:t>
            </a:r>
            <a:r>
              <a:rPr lang="sv-SE" sz="2000" b="1" dirty="0">
                <a:solidFill>
                  <a:schemeClr val="dk2"/>
                </a:solidFill>
              </a:rPr>
              <a:t>: ”</a:t>
            </a:r>
            <a:r>
              <a:rPr lang="sv-SE" sz="2000" b="1" dirty="0" err="1">
                <a:solidFill>
                  <a:schemeClr val="dk2"/>
                </a:solidFill>
              </a:rPr>
              <a:t>Sitti</a:t>
            </a:r>
            <a:r>
              <a:rPr lang="sv-SE" sz="2000" b="1" dirty="0">
                <a:solidFill>
                  <a:schemeClr val="dk2"/>
                </a:solidFill>
              </a:rPr>
              <a:t>, bor vi också i en bur?”</a:t>
            </a:r>
          </a:p>
          <a:p>
            <a:pPr marL="0" lvl="0" indent="0" algn="l" rtl="0">
              <a:spcBef>
                <a:spcPts val="0"/>
              </a:spcBef>
              <a:spcAft>
                <a:spcPts val="0"/>
              </a:spcAft>
              <a:buNone/>
            </a:pPr>
            <a:endParaRPr sz="1800" dirty="0">
              <a:solidFill>
                <a:schemeClr val="dk2"/>
              </a:solidFill>
            </a:endParaRPr>
          </a:p>
          <a:p>
            <a:pPr marL="0" lvl="0" indent="0" algn="l" rtl="0">
              <a:spcBef>
                <a:spcPts val="0"/>
              </a:spcBef>
              <a:spcAft>
                <a:spcPts val="0"/>
              </a:spcAft>
              <a:buClr>
                <a:schemeClr val="dk1"/>
              </a:buClr>
              <a:buSzPts val="1100"/>
              <a:buFont typeface="Arial"/>
              <a:buNone/>
            </a:pPr>
            <a:r>
              <a:rPr lang="sv-SE" sz="2000" dirty="0">
                <a:solidFill>
                  <a:schemeClr val="dk1"/>
                </a:solidFill>
                <a:latin typeface="Calibri"/>
                <a:ea typeface="Calibri"/>
                <a:cs typeface="Calibri"/>
                <a:sym typeface="Calibri"/>
              </a:rPr>
              <a:t>Som ni ser på kartan är Gaza en smal remsa palestinsk mark vid Medelhavet. Det är omgivet av stängsel och murar som Israel har byggt. Israel säger att man måste ha stängsel och murar för skydda sig. Israel kontrollerar alla portar (utom en som kontrolleras av Egypten). De har också fartyg på havet som kontrollerar vem som får komma in i eller lämna Gaza. Alla som bor i Gaza, även </a:t>
            </a:r>
            <a:r>
              <a:rPr lang="sv-SE" sz="2000" dirty="0" err="1">
                <a:solidFill>
                  <a:schemeClr val="dk1"/>
                </a:solidFill>
                <a:latin typeface="Calibri"/>
                <a:ea typeface="Calibri"/>
                <a:cs typeface="Calibri"/>
                <a:sym typeface="Calibri"/>
              </a:rPr>
              <a:t>Malak</a:t>
            </a:r>
            <a:r>
              <a:rPr lang="sv-SE" sz="2000" dirty="0">
                <a:solidFill>
                  <a:schemeClr val="dk1"/>
                </a:solidFill>
                <a:latin typeface="Calibri"/>
                <a:ea typeface="Calibri"/>
                <a:cs typeface="Calibri"/>
                <a:sym typeface="Calibri"/>
              </a:rPr>
              <a:t> och hennes familj, är alltså helt avskurna från resten av Palestina och resten av världen. Även innan det nuvarande kriget började hade människorna i Gaza svårt att få tag i rent vatten, böcker, mediciner och mat. </a:t>
            </a:r>
          </a:p>
          <a:p>
            <a:pPr marL="0" lvl="0" indent="0" algn="l" rtl="0">
              <a:spcBef>
                <a:spcPts val="0"/>
              </a:spcBef>
              <a:spcAft>
                <a:spcPts val="0"/>
              </a:spcAft>
              <a:buClr>
                <a:schemeClr val="dk1"/>
              </a:buClr>
              <a:buSzPts val="1100"/>
              <a:buFont typeface="Arial"/>
              <a:buNone/>
            </a:pPr>
            <a:endParaRPr lang="sv-SE" sz="20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sv-SE" sz="2000" dirty="0">
                <a:solidFill>
                  <a:schemeClr val="dk1"/>
                </a:solidFill>
                <a:latin typeface="Calibri"/>
                <a:ea typeface="Calibri"/>
                <a:cs typeface="Calibri"/>
                <a:sym typeface="Calibri"/>
              </a:rPr>
              <a:t>Alla de här stängslen och murarna och att man inte får åka därifrån – tror ni att det kan få </a:t>
            </a:r>
            <a:r>
              <a:rPr lang="sv-SE" sz="2000" dirty="0" err="1">
                <a:solidFill>
                  <a:schemeClr val="dk1"/>
                </a:solidFill>
                <a:latin typeface="Calibri"/>
                <a:ea typeface="Calibri"/>
                <a:cs typeface="Calibri"/>
                <a:sym typeface="Calibri"/>
              </a:rPr>
              <a:t>sitti</a:t>
            </a:r>
            <a:r>
              <a:rPr lang="sv-SE" sz="2000" dirty="0">
                <a:solidFill>
                  <a:schemeClr val="dk1"/>
                </a:solidFill>
                <a:latin typeface="Calibri"/>
                <a:ea typeface="Calibri"/>
                <a:cs typeface="Calibri"/>
                <a:sym typeface="Calibri"/>
              </a:rPr>
              <a:t> att känna sig som i en bur?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5"/>
          <p:cNvSpPr txBox="1"/>
          <p:nvPr/>
        </p:nvSpPr>
        <p:spPr>
          <a:xfrm>
            <a:off x="496875" y="370925"/>
            <a:ext cx="8330100" cy="447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sv-SE" sz="2600" b="1">
                <a:solidFill>
                  <a:schemeClr val="dk1"/>
                </a:solidFill>
                <a:latin typeface="Calibri"/>
                <a:ea typeface="Calibri"/>
                <a:cs typeface="Calibri"/>
                <a:sym typeface="Calibri"/>
              </a:rPr>
              <a:t>Vad är explosionerna för något?</a:t>
            </a:r>
          </a:p>
          <a:p>
            <a:pPr marL="457200" lvl="0" indent="0" algn="l" rtl="0">
              <a:spcBef>
                <a:spcPts val="0"/>
              </a:spcBef>
              <a:spcAft>
                <a:spcPts val="0"/>
              </a:spcAft>
              <a:buClr>
                <a:schemeClr val="dk1"/>
              </a:buClr>
              <a:buSzPts val="1100"/>
              <a:buFont typeface="Arial"/>
              <a:buNone/>
            </a:pPr>
            <a:endParaRPr sz="2600">
              <a:solidFill>
                <a:schemeClr val="dk1"/>
              </a:solidFill>
              <a:latin typeface="Calibri"/>
              <a:ea typeface="Calibri"/>
              <a:cs typeface="Calibri"/>
              <a:sym typeface="Calibri"/>
            </a:endParaRPr>
          </a:p>
          <a:p>
            <a:pPr marL="0" lvl="0" indent="0" algn="l" rtl="0">
              <a:spcBef>
                <a:spcPts val="0"/>
              </a:spcBef>
              <a:spcAft>
                <a:spcPts val="0"/>
              </a:spcAft>
              <a:buNone/>
            </a:pPr>
            <a:r>
              <a:rPr lang="sv-SE" sz="2900">
                <a:solidFill>
                  <a:schemeClr val="dk1"/>
                </a:solidFill>
                <a:latin typeface="Calibri"/>
                <a:ea typeface="Calibri"/>
                <a:cs typeface="Calibri"/>
                <a:sym typeface="Calibri"/>
              </a:rPr>
              <a:t>Explosionerna är bomber. Bomber är stora, kraftfulla sprängladdningar som låter väldigt högt och som förstör byggnader och dödar människor.</a:t>
            </a:r>
          </a:p>
          <a:p>
            <a:pPr marL="0" lvl="0" indent="0" algn="l" rtl="0">
              <a:spcBef>
                <a:spcPts val="0"/>
              </a:spcBef>
              <a:spcAft>
                <a:spcPts val="0"/>
              </a:spcAft>
              <a:buClr>
                <a:schemeClr val="dk1"/>
              </a:buClr>
              <a:buSzPts val="1100"/>
              <a:buFont typeface="Arial"/>
              <a:buNone/>
            </a:pPr>
            <a:endParaRPr sz="26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6"/>
          <p:cNvSpPr txBox="1"/>
          <p:nvPr/>
        </p:nvSpPr>
        <p:spPr>
          <a:xfrm>
            <a:off x="657650" y="471400"/>
            <a:ext cx="8169300" cy="439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sv-SE" sz="2500" b="1" dirty="0">
                <a:solidFill>
                  <a:schemeClr val="dk1"/>
                </a:solidFill>
                <a:latin typeface="Calibri"/>
                <a:ea typeface="Calibri"/>
                <a:cs typeface="Calibri"/>
                <a:sym typeface="Calibri"/>
              </a:rPr>
              <a:t>Varför kan inte </a:t>
            </a:r>
            <a:r>
              <a:rPr lang="sv-SE" sz="2500" b="1" dirty="0" err="1">
                <a:solidFill>
                  <a:schemeClr val="dk1"/>
                </a:solidFill>
                <a:latin typeface="Calibri"/>
                <a:ea typeface="Calibri"/>
                <a:cs typeface="Calibri"/>
                <a:sym typeface="Calibri"/>
              </a:rPr>
              <a:t>Malak</a:t>
            </a:r>
            <a:r>
              <a:rPr lang="sv-SE" sz="2500" b="1" dirty="0">
                <a:solidFill>
                  <a:schemeClr val="dk1"/>
                </a:solidFill>
                <a:latin typeface="Calibri"/>
                <a:ea typeface="Calibri"/>
                <a:cs typeface="Calibri"/>
                <a:sym typeface="Calibri"/>
              </a:rPr>
              <a:t> gå till skolan eller lämna huset på</a:t>
            </a:r>
            <a:br>
              <a:rPr lang="sv-SE" sz="2500" b="1" dirty="0">
                <a:solidFill>
                  <a:schemeClr val="dk1"/>
                </a:solidFill>
                <a:latin typeface="Calibri"/>
                <a:ea typeface="Calibri"/>
                <a:cs typeface="Calibri"/>
                <a:sym typeface="Calibri"/>
              </a:rPr>
            </a:br>
            <a:r>
              <a:rPr lang="sv-SE" sz="2500" b="1" dirty="0">
                <a:solidFill>
                  <a:schemeClr val="dk1"/>
                </a:solidFill>
                <a:latin typeface="Calibri"/>
                <a:ea typeface="Calibri"/>
                <a:cs typeface="Calibri"/>
                <a:sym typeface="Calibri"/>
              </a:rPr>
              <a:t>50 dagar?</a:t>
            </a:r>
          </a:p>
          <a:p>
            <a:pPr marL="0" lvl="0" indent="0" algn="l" rtl="0">
              <a:spcBef>
                <a:spcPts val="0"/>
              </a:spcBef>
              <a:spcAft>
                <a:spcPts val="0"/>
              </a:spcAft>
              <a:buClr>
                <a:schemeClr val="dk1"/>
              </a:buClr>
              <a:buSzPts val="1100"/>
              <a:buFont typeface="Arial"/>
              <a:buNone/>
            </a:pPr>
            <a:endParaRPr sz="25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sv-SE" sz="2500" dirty="0" err="1">
                <a:solidFill>
                  <a:schemeClr val="dk1"/>
                </a:solidFill>
                <a:latin typeface="Calibri"/>
                <a:ea typeface="Calibri"/>
                <a:cs typeface="Calibri"/>
                <a:sym typeface="Calibri"/>
              </a:rPr>
              <a:t>Malak</a:t>
            </a:r>
            <a:r>
              <a:rPr lang="sv-SE" sz="2500" dirty="0">
                <a:solidFill>
                  <a:schemeClr val="dk1"/>
                </a:solidFill>
                <a:latin typeface="Calibri"/>
                <a:ea typeface="Calibri"/>
                <a:cs typeface="Calibri"/>
                <a:sym typeface="Calibri"/>
              </a:rPr>
              <a:t> skrev</a:t>
            </a:r>
            <a:r>
              <a:rPr lang="sv-SE" sz="2500" i="1" dirty="0">
                <a:solidFill>
                  <a:schemeClr val="dk1"/>
                </a:solidFill>
                <a:latin typeface="Calibri"/>
                <a:ea typeface="Calibri"/>
                <a:cs typeface="Calibri"/>
                <a:sym typeface="Calibri"/>
              </a:rPr>
              <a:t> </a:t>
            </a:r>
            <a:r>
              <a:rPr lang="sv-SE" sz="2500" i="1" dirty="0" err="1">
                <a:solidFill>
                  <a:schemeClr val="dk1"/>
                </a:solidFill>
                <a:latin typeface="Calibri"/>
                <a:ea typeface="Calibri"/>
                <a:cs typeface="Calibri"/>
                <a:sym typeface="Calibri"/>
              </a:rPr>
              <a:t>Sittis</a:t>
            </a:r>
            <a:r>
              <a:rPr lang="sv-SE" sz="2500" i="1" dirty="0">
                <a:solidFill>
                  <a:schemeClr val="dk1"/>
                </a:solidFill>
                <a:latin typeface="Calibri"/>
                <a:ea typeface="Calibri"/>
                <a:cs typeface="Calibri"/>
                <a:sym typeface="Calibri"/>
              </a:rPr>
              <a:t> fågel</a:t>
            </a:r>
            <a:r>
              <a:rPr lang="sv-SE" sz="2500" dirty="0">
                <a:solidFill>
                  <a:schemeClr val="dk1"/>
                </a:solidFill>
                <a:latin typeface="Calibri"/>
                <a:ea typeface="Calibri"/>
                <a:cs typeface="Calibri"/>
                <a:sym typeface="Calibri"/>
              </a:rPr>
              <a:t> om sina upplevelser under 2014, när Israel bombade Gaza och sedan skickade dit soldater och stridsvagnar under en period på 50 dagar. Många palestinier blev dödade, bland annat 547 barn. Över 100 000 människor förlorade sina hem precis som </a:t>
            </a:r>
            <a:r>
              <a:rPr lang="sv-SE" sz="2500" dirty="0" err="1">
                <a:solidFill>
                  <a:schemeClr val="dk1"/>
                </a:solidFill>
                <a:latin typeface="Calibri"/>
                <a:ea typeface="Calibri"/>
                <a:cs typeface="Calibri"/>
                <a:sym typeface="Calibri"/>
              </a:rPr>
              <a:t>sitti</a:t>
            </a:r>
            <a:r>
              <a:rPr lang="sv-SE" sz="2500" dirty="0">
                <a:solidFill>
                  <a:schemeClr val="dk1"/>
                </a:solidFill>
                <a:latin typeface="Calibri"/>
                <a:ea typeface="Calibri"/>
                <a:cs typeface="Calibri"/>
                <a:sym typeface="Calibri"/>
              </a:rPr>
              <a:t>. Det var en fruktansvärd tid, men kriget som pågår i Gaza just nu är mycket värre.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7"/>
          <p:cNvSpPr txBox="1"/>
          <p:nvPr/>
        </p:nvSpPr>
        <p:spPr>
          <a:xfrm>
            <a:off x="647600" y="501550"/>
            <a:ext cx="7988400" cy="436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sv-SE" sz="2600" b="1">
                <a:solidFill>
                  <a:schemeClr val="dk1"/>
                </a:solidFill>
                <a:latin typeface="Calibri"/>
                <a:ea typeface="Calibri"/>
                <a:cs typeface="Calibri"/>
                <a:sym typeface="Calibri"/>
              </a:rPr>
              <a:t>Varför kan inte Malak vara med på den internationella utställningen med sina målningar?</a:t>
            </a:r>
          </a:p>
          <a:p>
            <a:pPr marL="0" lvl="0" indent="0" algn="l" rtl="0">
              <a:spcBef>
                <a:spcPts val="0"/>
              </a:spcBef>
              <a:spcAft>
                <a:spcPts val="0"/>
              </a:spcAft>
              <a:buClr>
                <a:schemeClr val="dk1"/>
              </a:buClr>
              <a:buSzPts val="1100"/>
              <a:buFont typeface="Arial"/>
              <a:buNone/>
            </a:pPr>
            <a:endParaRPr sz="26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sv-SE" sz="2600">
                <a:solidFill>
                  <a:schemeClr val="dk1"/>
                </a:solidFill>
                <a:latin typeface="Calibri"/>
                <a:ea typeface="Calibri"/>
                <a:cs typeface="Calibri"/>
                <a:sym typeface="Calibri"/>
              </a:rPr>
              <a:t>Israel kontrollerar vilka som får lämna Gaza för att resa till ett annat land, och vilka som får komma till Gaza. De ville inte låta Malak åka iväg på utställningen. Om vi skulle vilja besöka Gaza nu för att prata med barnen där så skulle inte Israel släppa in oss.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8"/>
          <p:cNvSpPr txBox="1"/>
          <p:nvPr/>
        </p:nvSpPr>
        <p:spPr>
          <a:xfrm>
            <a:off x="597350" y="481450"/>
            <a:ext cx="8380200" cy="454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sv-SE" sz="2500" b="1">
                <a:solidFill>
                  <a:schemeClr val="dk1"/>
                </a:solidFill>
                <a:latin typeface="Calibri"/>
                <a:ea typeface="Calibri"/>
                <a:cs typeface="Calibri"/>
                <a:sym typeface="Calibri"/>
              </a:rPr>
              <a:t>Var är Malak nu?</a:t>
            </a:r>
          </a:p>
          <a:p>
            <a:pPr marL="0" lvl="0" indent="0" algn="l" rtl="0">
              <a:spcBef>
                <a:spcPts val="0"/>
              </a:spcBef>
              <a:spcAft>
                <a:spcPts val="0"/>
              </a:spcAft>
              <a:buClr>
                <a:schemeClr val="dk1"/>
              </a:buClr>
              <a:buSzPts val="1100"/>
              <a:buFont typeface="Arial"/>
              <a:buNone/>
            </a:pPr>
            <a:r>
              <a:rPr lang="sv-SE" sz="2500">
                <a:solidFill>
                  <a:srgbClr val="151F34"/>
                </a:solidFill>
                <a:highlight>
                  <a:srgbClr val="FFFFFF"/>
                </a:highlight>
                <a:latin typeface="Roboto"/>
                <a:ea typeface="Roboto"/>
                <a:cs typeface="Roboto"/>
                <a:sym typeface="Roboto"/>
              </a:rPr>
              <a:t>När Malak fick de bästa betygen av alla skolelever i Gaza och näst högst betyg i hela Palestina fick hon möjlighet att börja i skolan i Turkiet och resa till andra länder. Just nu studerar hon konst i London i England. Här finns en </a:t>
            </a:r>
            <a:r>
              <a:rPr lang="sv-SE" sz="2500" u="sng">
                <a:solidFill>
                  <a:srgbClr val="1155CC"/>
                </a:solidFill>
                <a:highlight>
                  <a:srgbClr val="FFFFFF"/>
                </a:highlight>
                <a:latin typeface="Roboto"/>
                <a:ea typeface="Roboto"/>
                <a:cs typeface="Roboto"/>
                <a:sym typeface="Roboto"/>
                <a:hlinkClick r:id="rId3">
                  <a:extLst>
                    <a:ext uri="{A12FA001-AC4F-418D-AE19-62706E023703}">
                      <ahyp:hlinkClr xmlns:ahyp="http://schemas.microsoft.com/office/drawing/2018/hyperlinkcolor" val="tx"/>
                    </a:ext>
                  </a:extLst>
                </a:hlinkClick>
              </a:rPr>
              <a:t>artikel </a:t>
            </a:r>
            <a:r>
              <a:rPr lang="sv-SE" sz="2500">
                <a:solidFill>
                  <a:srgbClr val="151F34"/>
                </a:solidFill>
                <a:highlight>
                  <a:srgbClr val="FFFFFF"/>
                </a:highlight>
                <a:latin typeface="Roboto"/>
                <a:ea typeface="Roboto"/>
                <a:cs typeface="Roboto"/>
                <a:sym typeface="Roboto"/>
              </a:rPr>
              <a:t>om det.</a:t>
            </a:r>
          </a:p>
          <a:p>
            <a:pPr marL="0" lvl="0" indent="0" algn="l" rtl="0">
              <a:spcBef>
                <a:spcPts val="0"/>
              </a:spcBef>
              <a:spcAft>
                <a:spcPts val="0"/>
              </a:spcAft>
              <a:buClr>
                <a:schemeClr val="dk1"/>
              </a:buClr>
              <a:buSzPts val="1100"/>
              <a:buFont typeface="Arial"/>
              <a:buNone/>
            </a:pPr>
            <a:endParaRPr sz="2500">
              <a:solidFill>
                <a:srgbClr val="151F34"/>
              </a:solidFill>
              <a:highlight>
                <a:srgbClr val="FFFFFF"/>
              </a:highlight>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sv-SE" sz="2500">
                <a:solidFill>
                  <a:srgbClr val="151F34"/>
                </a:solidFill>
                <a:highlight>
                  <a:srgbClr val="FFFFFF"/>
                </a:highlight>
                <a:latin typeface="Roboto"/>
                <a:ea typeface="Roboto"/>
                <a:cs typeface="Roboto"/>
                <a:sym typeface="Roboto"/>
              </a:rPr>
              <a:t>Här en </a:t>
            </a:r>
            <a:r>
              <a:rPr lang="sv-SE" sz="2500" u="sng">
                <a:solidFill>
                  <a:srgbClr val="1155CC"/>
                </a:solidFill>
                <a:highlight>
                  <a:srgbClr val="FFFFFF"/>
                </a:highlight>
                <a:latin typeface="Roboto"/>
                <a:ea typeface="Roboto"/>
                <a:cs typeface="Roboto"/>
                <a:sym typeface="Roboto"/>
                <a:hlinkClick r:id="rId4">
                  <a:extLst>
                    <a:ext uri="{A12FA001-AC4F-418D-AE19-62706E023703}">
                      <ahyp:hlinkClr xmlns:ahyp="http://schemas.microsoft.com/office/drawing/2018/hyperlinkcolor" val="tx"/>
                    </a:ext>
                  </a:extLst>
                </a:hlinkClick>
              </a:rPr>
              <a:t>video med Malak </a:t>
            </a:r>
            <a:r>
              <a:rPr lang="sv-SE" sz="2500">
                <a:solidFill>
                  <a:srgbClr val="151F34"/>
                </a:solidFill>
                <a:highlight>
                  <a:srgbClr val="FFFFFF"/>
                </a:highlight>
                <a:latin typeface="Roboto"/>
                <a:ea typeface="Roboto"/>
                <a:cs typeface="Roboto"/>
                <a:sym typeface="Roboto"/>
              </a:rPr>
              <a:t>där hon berättar om när hon skrev </a:t>
            </a:r>
            <a:r>
              <a:rPr lang="sv-SE" sz="2500" i="1">
                <a:solidFill>
                  <a:srgbClr val="151F34"/>
                </a:solidFill>
                <a:highlight>
                  <a:srgbClr val="FFFFFF"/>
                </a:highlight>
                <a:latin typeface="Roboto"/>
                <a:ea typeface="Roboto"/>
                <a:cs typeface="Roboto"/>
                <a:sym typeface="Roboto"/>
              </a:rPr>
              <a:t>Sittis fågel</a:t>
            </a:r>
            <a:r>
              <a:rPr lang="sv-SE" sz="2500">
                <a:solidFill>
                  <a:srgbClr val="151F34"/>
                </a:solidFill>
                <a:highlight>
                  <a:srgbClr val="FFFFFF"/>
                </a:highlight>
                <a:latin typeface="Roboto"/>
                <a:ea typeface="Roboto"/>
                <a:cs typeface="Roboto"/>
                <a:sym typeface="Roboto"/>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9"/>
          <p:cNvSpPr txBox="1"/>
          <p:nvPr/>
        </p:nvSpPr>
        <p:spPr>
          <a:xfrm>
            <a:off x="597150" y="378550"/>
            <a:ext cx="8547000" cy="48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sv-SE" sz="2000" b="1" dirty="0">
                <a:solidFill>
                  <a:schemeClr val="dk1"/>
                </a:solidFill>
                <a:latin typeface="Calibri"/>
                <a:ea typeface="Calibri"/>
                <a:cs typeface="Calibri"/>
                <a:sym typeface="Calibri"/>
              </a:rPr>
              <a:t>Vad händer i Gaza nu?</a:t>
            </a:r>
          </a:p>
          <a:p>
            <a:pPr marL="0" lvl="0" indent="0" algn="l" rtl="0">
              <a:spcBef>
                <a:spcPts val="0"/>
              </a:spcBef>
              <a:spcAft>
                <a:spcPts val="0"/>
              </a:spcAft>
              <a:buNone/>
            </a:pPr>
            <a:r>
              <a:rPr lang="sv-SE" sz="1800" dirty="0">
                <a:solidFill>
                  <a:schemeClr val="dk1"/>
                </a:solidFill>
                <a:latin typeface="Calibri"/>
                <a:ea typeface="Calibri"/>
                <a:cs typeface="Calibri"/>
                <a:sym typeface="Calibri"/>
              </a:rPr>
              <a:t>Just nu pågår det ett fruktansvärt krig i Gaza. Några palestinska krigare som var arga över hur Israel behandlar människorna i Gaza bröt sig igenom muren mot Israel och dödade många israeliska soldater och några israeler som var på en musikfestival. De tog 220 israeler som gisslan och förde med sig dem tillbaka till Gaza för att kunna utväxla dem mot palestinska fångar i israeliska fängelser.</a:t>
            </a:r>
          </a:p>
          <a:p>
            <a:pPr marL="0" lvl="0" indent="0" algn="l" rtl="0">
              <a:spcBef>
                <a:spcPts val="0"/>
              </a:spcBef>
              <a:spcAft>
                <a:spcPts val="0"/>
              </a:spcAft>
              <a:buNone/>
            </a:pPr>
            <a:endParaRPr lang="sv-SE" sz="1800" dirty="0">
              <a:solidFill>
                <a:schemeClr val="dk1"/>
              </a:solidFill>
              <a:latin typeface="Calibri"/>
              <a:ea typeface="Calibri"/>
              <a:cs typeface="Calibri"/>
              <a:sym typeface="Calibri"/>
            </a:endParaRPr>
          </a:p>
          <a:p>
            <a:pPr marL="0" lvl="0" indent="0" algn="l" rtl="0">
              <a:spcBef>
                <a:spcPts val="0"/>
              </a:spcBef>
              <a:spcAft>
                <a:spcPts val="0"/>
              </a:spcAft>
              <a:buNone/>
            </a:pPr>
            <a:r>
              <a:rPr lang="sv-SE" sz="1800" dirty="0">
                <a:solidFill>
                  <a:schemeClr val="dk1"/>
                </a:solidFill>
                <a:latin typeface="Calibri"/>
                <a:ea typeface="Calibri"/>
                <a:cs typeface="Calibri"/>
                <a:sym typeface="Calibri"/>
              </a:rPr>
              <a:t>Det gjorde många människor i Israel väldigt arga och rädda. De säger att de måste försäkra sig om att inga palestinska krigare kan attackera Israel igen. Därför har de fällt massor med bomber som har förstört hälften av alla hus i Gaza, och många sjukhus och skolor. Fler än 10 000 människor har dödats. Det finns inget rent vatten längre, och väldigt lite mat. Människor över hela världen säger åt Israel att sluta kriga och öppna portarna och stängslen.</a:t>
            </a:r>
          </a:p>
          <a:p>
            <a:pPr marL="0" lvl="0" indent="0" algn="l" rtl="0">
              <a:spcBef>
                <a:spcPts val="0"/>
              </a:spcBef>
              <a:spcAft>
                <a:spcPts val="0"/>
              </a:spcAft>
              <a:buNone/>
            </a:pPr>
            <a:endParaRPr lang="sv-SE" sz="1800" dirty="0">
              <a:solidFill>
                <a:schemeClr val="dk1"/>
              </a:solidFill>
              <a:latin typeface="Calibri"/>
              <a:ea typeface="Calibri"/>
              <a:cs typeface="Calibri"/>
              <a:sym typeface="Calibri"/>
            </a:endParaRPr>
          </a:p>
          <a:p>
            <a:pPr marL="0" lvl="0" indent="0" algn="l" rtl="0">
              <a:spcBef>
                <a:spcPts val="0"/>
              </a:spcBef>
              <a:spcAft>
                <a:spcPts val="0"/>
              </a:spcAft>
              <a:buNone/>
            </a:pPr>
            <a:r>
              <a:rPr lang="sv-SE" sz="1800" dirty="0">
                <a:solidFill>
                  <a:schemeClr val="dk1"/>
                </a:solidFill>
                <a:latin typeface="Calibri"/>
                <a:ea typeface="Calibri"/>
                <a:cs typeface="Calibri"/>
                <a:sym typeface="Calibri"/>
              </a:rPr>
              <a:t>Alla behöver få känna sig trygga, eller hur? Hur ska människorna i Israel och i Gaza kunna bli trygga?</a:t>
            </a:r>
            <a:endParaRPr lang="sv-SE" sz="2000" dirty="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30"/>
          <p:cNvSpPr txBox="1"/>
          <p:nvPr/>
        </p:nvSpPr>
        <p:spPr>
          <a:xfrm>
            <a:off x="416475" y="250325"/>
            <a:ext cx="8727600" cy="514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sv-SE" sz="2000">
                <a:solidFill>
                  <a:schemeClr val="dk2"/>
                </a:solidFill>
              </a:rPr>
              <a:t>Malak använder sig fortfarande av konst för att uttrycka sina känslor för Gaza. Här är några fler av hennes målningar:</a:t>
            </a: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p:txBody>
      </p:sp>
      <p:pic>
        <p:nvPicPr>
          <p:cNvPr id="144" name="Google Shape;144;p30"/>
          <p:cNvPicPr preferRelativeResize="0"/>
          <p:nvPr/>
        </p:nvPicPr>
        <p:blipFill>
          <a:blip r:embed="rId3">
            <a:alphaModFix/>
          </a:blip>
          <a:stretch>
            <a:fillRect/>
          </a:stretch>
        </p:blipFill>
        <p:spPr>
          <a:xfrm>
            <a:off x="1100381" y="1117257"/>
            <a:ext cx="6524625" cy="36766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49" name="Google Shape;149;p31"/>
          <p:cNvPicPr preferRelativeResize="0"/>
          <p:nvPr/>
        </p:nvPicPr>
        <p:blipFill>
          <a:blip r:embed="rId3">
            <a:alphaModFix/>
          </a:blip>
          <a:stretch>
            <a:fillRect/>
          </a:stretch>
        </p:blipFill>
        <p:spPr>
          <a:xfrm>
            <a:off x="1212298" y="428172"/>
            <a:ext cx="5740045" cy="447059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32"/>
          <p:cNvSpPr txBox="1"/>
          <p:nvPr/>
        </p:nvSpPr>
        <p:spPr>
          <a:xfrm>
            <a:off x="400200" y="462975"/>
            <a:ext cx="8743800" cy="571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sv-SE" sz="2000">
                <a:solidFill>
                  <a:schemeClr val="dk2"/>
                </a:solidFill>
              </a:rPr>
              <a:t>Nu har ni chansen att rita en teckning om </a:t>
            </a:r>
            <a:r>
              <a:rPr lang="sv-SE" sz="2000" i="1">
                <a:solidFill>
                  <a:schemeClr val="dk2"/>
                </a:solidFill>
              </a:rPr>
              <a:t>Sittis fågel</a:t>
            </a:r>
            <a:r>
              <a:rPr lang="sv-SE" sz="2000">
                <a:solidFill>
                  <a:schemeClr val="dk2"/>
                </a:solidFill>
              </a:rPr>
              <a:t> eller någonting som boken får er att tänka på. Om någon hellre vill skriva om boken än rita så går det också bra. Eller så kan ni göra både och.</a:t>
            </a:r>
          </a:p>
          <a:p>
            <a:pPr marL="0" lvl="0" indent="0" algn="l" rtl="0">
              <a:spcBef>
                <a:spcPts val="0"/>
              </a:spcBef>
              <a:spcAft>
                <a:spcPts val="0"/>
              </a:spcAft>
              <a:buNone/>
            </a:pPr>
            <a:endParaRPr sz="2000">
              <a:solidFill>
                <a:schemeClr val="dk2"/>
              </a:solidFill>
            </a:endParaRPr>
          </a:p>
          <a:p>
            <a:pPr marL="0" lvl="0" indent="0" algn="l" rtl="0">
              <a:spcBef>
                <a:spcPts val="0"/>
              </a:spcBef>
              <a:spcAft>
                <a:spcPts val="0"/>
              </a:spcAft>
              <a:buNone/>
            </a:pPr>
            <a:endParaRPr sz="2000">
              <a:solidFill>
                <a:schemeClr val="dk2"/>
              </a:solidFill>
            </a:endParaRPr>
          </a:p>
          <a:p>
            <a:pPr marL="0" lvl="0" indent="0" algn="l" rtl="0">
              <a:spcBef>
                <a:spcPts val="0"/>
              </a:spcBef>
              <a:spcAft>
                <a:spcPts val="0"/>
              </a:spcAft>
              <a:buNone/>
            </a:pPr>
            <a:endParaRPr sz="2000">
              <a:solidFill>
                <a:schemeClr val="dk2"/>
              </a:solidFill>
            </a:endParaRPr>
          </a:p>
          <a:p>
            <a:pPr marL="0" lvl="0" indent="0" algn="l" rtl="0">
              <a:spcBef>
                <a:spcPts val="0"/>
              </a:spcBef>
              <a:spcAft>
                <a:spcPts val="0"/>
              </a:spcAft>
              <a:buNone/>
            </a:pPr>
            <a:endParaRPr sz="2000">
              <a:solidFill>
                <a:schemeClr val="dk2"/>
              </a:solidFill>
            </a:endParaRPr>
          </a:p>
          <a:p>
            <a:pPr marL="0" lvl="0" indent="0" algn="l" rtl="0">
              <a:spcBef>
                <a:spcPts val="0"/>
              </a:spcBef>
              <a:spcAft>
                <a:spcPts val="0"/>
              </a:spcAft>
              <a:buNone/>
            </a:pPr>
            <a:endParaRPr sz="2000">
              <a:solidFill>
                <a:schemeClr val="dk2"/>
              </a:solidFill>
            </a:endParaRPr>
          </a:p>
          <a:p>
            <a:pPr marL="0" lvl="0" indent="0" algn="l" rtl="0">
              <a:spcBef>
                <a:spcPts val="0"/>
              </a:spcBef>
              <a:spcAft>
                <a:spcPts val="0"/>
              </a:spcAft>
              <a:buNone/>
            </a:pPr>
            <a:endParaRPr sz="2000">
              <a:solidFill>
                <a:schemeClr val="dk2"/>
              </a:solidFill>
            </a:endParaRPr>
          </a:p>
          <a:p>
            <a:pPr marL="0" lvl="0" indent="0" algn="l" rtl="0">
              <a:spcBef>
                <a:spcPts val="0"/>
              </a:spcBef>
              <a:spcAft>
                <a:spcPts val="0"/>
              </a:spcAft>
              <a:buNone/>
            </a:pPr>
            <a:endParaRPr sz="2000">
              <a:solidFill>
                <a:schemeClr val="dk2"/>
              </a:solidFill>
            </a:endParaRPr>
          </a:p>
          <a:p>
            <a:pPr marL="0" lvl="0" indent="0" algn="l" rtl="0">
              <a:spcBef>
                <a:spcPts val="0"/>
              </a:spcBef>
              <a:spcAft>
                <a:spcPts val="0"/>
              </a:spcAft>
              <a:buNone/>
            </a:pPr>
            <a:endParaRPr sz="2000">
              <a:solidFill>
                <a:schemeClr val="dk2"/>
              </a:solidFill>
            </a:endParaRPr>
          </a:p>
          <a:p>
            <a:pPr marL="0" lvl="0" indent="0" algn="l" rtl="0">
              <a:spcBef>
                <a:spcPts val="0"/>
              </a:spcBef>
              <a:spcAft>
                <a:spcPts val="0"/>
              </a:spcAft>
              <a:buNone/>
            </a:pPr>
            <a:endParaRPr sz="2000">
              <a:solidFill>
                <a:schemeClr val="dk2"/>
              </a:solidFill>
            </a:endParaRPr>
          </a:p>
          <a:p>
            <a:pPr marL="0" lvl="0" indent="0" algn="l" rtl="0">
              <a:spcBef>
                <a:spcPts val="0"/>
              </a:spcBef>
              <a:spcAft>
                <a:spcPts val="0"/>
              </a:spcAft>
              <a:buNone/>
            </a:pPr>
            <a:r>
              <a:rPr lang="sv-SE" sz="2000">
                <a:solidFill>
                  <a:schemeClr val="dk2"/>
                </a:solidFill>
              </a:rPr>
              <a:t>Är det några som vill visa det ni har gjort? Berätta vad du har gjort.</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1195</Words>
  <Application>Microsoft Office PowerPoint</Application>
  <PresentationFormat>Bildspel på skärmen (16:9)</PresentationFormat>
  <Paragraphs>94</Paragraphs>
  <Slides>20</Slides>
  <Notes>20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20</vt:i4>
      </vt:variant>
    </vt:vector>
  </HeadingPairs>
  <TitlesOfParts>
    <vt:vector size="24" baseType="lpstr">
      <vt:lpstr>Arial</vt:lpstr>
      <vt:lpstr>Calibri</vt:lpstr>
      <vt:lpstr>Roboto</vt:lpstr>
      <vt:lpstr>Simple Light</vt:lpstr>
      <vt:lpstr>Sittis fågel: En berättelse från Gaza Av Malak Mattar</vt:lpstr>
      <vt:lpstr>Gemensamma överenskommelser</vt:lpstr>
      <vt:lpstr>PowerPoint-presentation</vt:lpstr>
      <vt:lpstr>Boken som vi ska läsa heter Sittis fågel: En berättelse från Gaza. Den handlar om Malak, som bor i Gaza. Det är en del av Palestina. Malak har själv skrivit berättelsen. Den handlar om när hon var några år äldre än vad ni är nu.    Nu ska vi titta på några kartor så att vi kan se var Gaza ligger.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Sitti’s Bird: A Gaza Story By Malak Mattar</dc:title>
  <dc:creator>Charlotte Sjögren</dc:creator>
  <cp:lastModifiedBy>Charlotte Sjögren</cp:lastModifiedBy>
  <cp:revision>4</cp:revision>
  <dcterms:modified xsi:type="dcterms:W3CDTF">2024-06-11T08:50:12Z</dcterms:modified>
</cp:coreProperties>
</file>